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922" r:id="rId54"/>
    <p:sldId id="923" r:id="rId55"/>
    <p:sldId id="444" r:id="rId56"/>
    <p:sldId id="394" r:id="rId57"/>
    <p:sldId id="409" r:id="rId58"/>
    <p:sldId id="442" r:id="rId59"/>
    <p:sldId id="438" r:id="rId60"/>
    <p:sldId id="411" r:id="rId61"/>
    <p:sldId id="412" r:id="rId62"/>
    <p:sldId id="413" r:id="rId63"/>
    <p:sldId id="445" r:id="rId64"/>
    <p:sldId id="415" r:id="rId65"/>
    <p:sldId id="455" r:id="rId66"/>
    <p:sldId id="461" r:id="rId67"/>
    <p:sldId id="924" r:id="rId68"/>
    <p:sldId id="422" r:id="rId69"/>
    <p:sldId id="423" r:id="rId70"/>
    <p:sldId id="424" r:id="rId71"/>
    <p:sldId id="426" r:id="rId72"/>
    <p:sldId id="427" r:id="rId73"/>
    <p:sldId id="428" r:id="rId7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922"/>
            <p14:sldId id="923"/>
            <p14:sldId id="444"/>
            <p14:sldId id="394"/>
            <p14:sldId id="409"/>
            <p14:sldId id="442"/>
            <p14:sldId id="438"/>
            <p14:sldId id="411"/>
            <p14:sldId id="412"/>
            <p14:sldId id="413"/>
            <p14:sldId id="445"/>
            <p14:sldId id="415"/>
            <p14:sldId id="455"/>
            <p14:sldId id="461"/>
            <p14:sldId id="924"/>
            <p14:sldId id="422"/>
            <p14:sldId id="423"/>
            <p14:sldId id="424"/>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1921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i="1" dirty="0">
                    <a:latin typeface="Cambria Math" panose="02040503050406030204" pitchFamily="18" charset="0"/>
                  </a:rPr>
                  <a:t>XXX why sum over the logits?</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Models become more semantically meaningful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4147253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9.gif"/><Relationship Id="rId5" Type="http://schemas.openxmlformats.org/officeDocument/2006/relationships/image" Target="../media/image58.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71.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hub.com/bethgelab/foolbox" TargetMode="External"/><Relationship Id="rId4" Type="http://schemas.openxmlformats.org/officeDocument/2006/relationships/hyperlink" Target="https://github.com/cleverhans-lab/cleverha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85000" lnSpcReduction="2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r>
                  <a:rPr lang="en-US" dirty="0"/>
                  <a:t> (e.g., FGSM, PGD)</a:t>
                </a:r>
              </a:p>
              <a:p>
                <a:pPr lvl="1"/>
                <a:r>
                  <a:rPr lang="en-US"/>
                  <a:t>Alternative formulation: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min</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adversarial</m:t>
                            </m:r>
                          </m:lim>
                        </m:limLow>
                      </m:fName>
                      <m:e>
                        <m:r>
                          <a:rPr lang="en-US" i="1">
                            <a:solidFill>
                              <a:srgbClr val="FF0000"/>
                            </a:solidFill>
                            <a:latin typeface="Cambria Math" panose="02040503050406030204" pitchFamily="18" charset="0"/>
                          </a:rPr>
                          <m:t>𝛿</m:t>
                        </m:r>
                      </m:e>
                    </m:func>
                  </m:oMath>
                </a14:m>
                <a:r>
                  <a:rPr lang="en-US" dirty="0"/>
                  <a:t>   (e.g., </a:t>
                </a:r>
                <a:r>
                  <a:rPr lang="en-US" dirty="0" err="1"/>
                  <a:t>Deepfool</a:t>
                </a:r>
                <a:r>
                  <a:rPr lang="en-US" dirty="0"/>
                  <a:t>, C&amp;W)</a:t>
                </a:r>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199" t="-2653" r="-16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550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seems to be more aligned w. human perception</a:t>
                </a:r>
              </a:p>
              <a:p>
                <a:pPr lvl="1"/>
                <a:r>
                  <a:rPr lang="en-US" dirty="0"/>
                  <a:t>e.g., you </a:t>
                </a:r>
                <a:r>
                  <a:rPr lang="en-US"/>
                  <a:t>can clearly see </a:t>
                </a:r>
                <a:r>
                  <a:rPr lang="en-US" dirty="0"/>
                  <a:t>the color difference of the green pixel in the lower right figure with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distance</a:t>
                </a:r>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792" t="-109" r="-1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a:xfrm>
            <a:off x="899592" y="274638"/>
            <a:ext cx="7787208" cy="868362"/>
          </a:xfrm>
        </p:spPr>
        <p:txBody>
          <a:bodyPr/>
          <a:lstStyle/>
          <a:p>
            <a:r>
              <a:rPr lang="en-US" sz="3200" b="0" dirty="0"/>
              <a:t>Model </a:t>
            </a:r>
            <a:r>
              <a:rPr lang="en-US" sz="3200" dirty="0"/>
              <a:t>Training </a:t>
            </a:r>
            <a:r>
              <a:rPr lang="en-US" sz="3200" b="0" dirty="0"/>
              <a:t>vs. Local Search for Adversarial Input Generation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a:t>
                </a:r>
                <a:r>
                  <a:rPr lang="en-US"/>
                  <a:t>for model </a:t>
                </a:r>
                <a:r>
                  <a:rPr lang="en-US" dirty="0"/>
                  <a:t>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model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r="-21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sp>
        <p:nvSpPr>
          <p:cNvPr id="22" name="Rectangle 21">
            <a:extLst>
              <a:ext uri="{FF2B5EF4-FFF2-40B4-BE49-F238E27FC236}">
                <a16:creationId xmlns:a16="http://schemas.microsoft.com/office/drawing/2014/main" id="{77DC0B4F-0A65-4BD4-B737-1E71CF6598D7}"/>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
        <p:nvSpPr>
          <p:cNvPr id="5" name="Rectangle 4">
            <a:extLst>
              <a:ext uri="{FF2B5EF4-FFF2-40B4-BE49-F238E27FC236}">
                <a16:creationId xmlns:a16="http://schemas.microsoft.com/office/drawing/2014/main" id="{48C0C362-6A86-4244-B597-44560AEC1684}"/>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r>
              <a:rPr lang="zh-CN" altLang="en-US" dirty="0"/>
              <a:t> </a:t>
            </a:r>
            <a:r>
              <a:rPr lang="en-US" altLang="zh-CN" dirty="0"/>
              <a:t>e.g.,</a:t>
            </a:r>
            <a:r>
              <a:rPr lang="zh-CN" altLang="en-US" dirty="0"/>
              <a:t> </a:t>
            </a:r>
            <a:r>
              <a:rPr lang="en-US" altLang="zh-CN" dirty="0"/>
              <a:t>viewed</a:t>
            </a:r>
            <a:r>
              <a:rPr lang="zh-CN" altLang="en-US" dirty="0"/>
              <a:t> </a:t>
            </a:r>
            <a:r>
              <a:rPr lang="en-US" altLang="zh-CN" dirty="0"/>
              <a:t>from</a:t>
            </a:r>
            <a:r>
              <a:rPr lang="zh-CN" altLang="en-US" dirty="0"/>
              <a:t> </a:t>
            </a:r>
            <a:r>
              <a:rPr lang="en-US" altLang="zh-CN" dirty="0"/>
              <a:t>different angles</a:t>
            </a:r>
            <a:endParaRPr lang="en-US" dirty="0"/>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pPr lvl="1"/>
                <a:r>
                  <a:rPr lang="en-US" dirty="0"/>
                  <a:t>(The problem formulation is minimization, but you can change it to </a:t>
                </a:r>
                <a:r>
                  <a:rPr lang="en-US"/>
                  <a:t>maximization by </a:t>
                </a:r>
                <a:r>
                  <a:rPr lang="en-US" dirty="0"/>
                  <a:t>adding a minus sign.)</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0" y="3961069"/>
                <a:ext cx="3222815"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0" y="3961069"/>
                <a:ext cx="3222815"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48674B06-4F07-4379-9E02-6AD6B8C62495}"/>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196752"/>
                <a:ext cx="8229600" cy="3384376"/>
              </a:xfrm>
            </p:spPr>
            <p:txBody>
              <a:bodyPr>
                <a:normAutofit fontScale="55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gives a robustness </a:t>
                </a:r>
                <a:r>
                  <a:rPr lang="en-US" sz="3200" b="0" u="none" strike="noStrike" baseline="0" dirty="0">
                    <a:solidFill>
                      <a:srgbClr val="000000"/>
                    </a:solidFill>
                    <a:latin typeface="HelveticaNeue-LightItalic"/>
                  </a:rPr>
                  <a:t>certificate: Given a data input </a:t>
                </a:r>
                <a14:m>
                  <m:oMath xmlns:m="http://schemas.openxmlformats.org/officeDocument/2006/math">
                    <m:r>
                      <a:rPr lang="en-US" sz="3200" b="0" i="1" u="none" strike="noStrike" baseline="0" smtClean="0">
                        <a:solidFill>
                          <a:srgbClr val="000000"/>
                        </a:solidFill>
                        <a:latin typeface="Cambria Math" panose="02040503050406030204" pitchFamily="18" charset="0"/>
                      </a:rPr>
                      <m:t>𝑥</m:t>
                    </m:r>
                  </m:oMath>
                </a14:m>
                <a:r>
                  <a:rPr lang="en-US" sz="3200" b="0" u="none" strike="noStrike" baseline="0" dirty="0">
                    <a:solidFill>
                      <a:srgbClr val="000000"/>
                    </a:solidFill>
                    <a:latin typeface="HelveticaNeue-LightItalic"/>
                  </a:rPr>
                  <a:t> and a NN model, under the specified threat model (e.g.,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𝑙</m:t>
                        </m:r>
                      </m:e>
                      <m:sub>
                        <m:r>
                          <a:rPr lang="en-US" sz="3200" b="0" i="1" u="none" strike="noStrike" baseline="0" smtClean="0">
                            <a:solidFill>
                              <a:srgbClr val="000000"/>
                            </a:solidFill>
                            <a:latin typeface="Cambria Math" panose="02040503050406030204" pitchFamily="18" charset="0"/>
                          </a:rPr>
                          <m:t>∞</m:t>
                        </m:r>
                      </m:sub>
                    </m:sSub>
                  </m:oMath>
                </a14:m>
                <a:r>
                  <a:rPr lang="en-US" sz="3200" b="0" u="none" strike="noStrike" baseline="0" dirty="0">
                    <a:solidFill>
                      <a:srgbClr val="000000"/>
                    </a:solidFill>
                    <a:latin typeface="HelveticaNeue-LightItalic"/>
                  </a:rPr>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sz="3200" b="0" u="none" strike="noStrike" baseline="0" dirty="0">
                    <a:solidFill>
                      <a:srgbClr val="000000"/>
                    </a:solidFill>
                    <a:latin typeface="HelveticaNeue-LightItalic"/>
                  </a:rPr>
                  <a:t>), the top-1 prediction of the perturbed input will not be altered</a:t>
                </a:r>
                <a:r>
                  <a:rPr lang="en-US" sz="3200" b="0" u="none" strike="noStrike" dirty="0">
                    <a:solidFill>
                      <a:srgbClr val="000000"/>
                    </a:solidFill>
                    <a:latin typeface="HelveticaNeue-LightItalic"/>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sz="3200" b="0" u="none" strike="noStrike" baseline="0" dirty="0">
                    <a:solidFill>
                      <a:srgbClr val="000000"/>
                    </a:solidFill>
                    <a:latin typeface="HelveticaNeue-LightItalic"/>
                  </a:rPr>
                  <a:t>, i.e.,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target class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dirty="0">
                    <a:solidFill>
                      <a:srgbClr val="000000"/>
                    </a:solidFill>
                    <a:latin typeface="CambriaMath"/>
                  </a:rPr>
                  <a:t> </a:t>
                </a:r>
                <a:endParaRPr lang="en-US" sz="3200" b="0" i="0" u="none" strike="noStrike" baseline="0" dirty="0">
                  <a:solidFill>
                    <a:srgbClr val="000000"/>
                  </a:solidFill>
                  <a:latin typeface="HelveticaNeue-Light"/>
                </a:endParaRP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&gt;0</m:t>
                        </m:r>
                      </m:e>
                    </m:func>
                  </m:oMath>
                </a14:m>
                <a:r>
                  <a:rPr lang="en-US" dirty="0"/>
                  <a:t>, then it is not possible to misclassify a perturbed cat image as a dog</a:t>
                </a:r>
              </a:p>
              <a:p>
                <a:r>
                  <a:rPr lang="en-US" sz="3200" b="0" i="0" u="none" strike="noStrike" baseline="0" dirty="0">
                    <a:solidFill>
                      <a:srgbClr val="000000"/>
                    </a:solidFill>
                    <a:latin typeface="HelveticaNeue-Light"/>
                  </a:rPr>
                  <a:t>If the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196752"/>
                <a:ext cx="8229600" cy="3384376"/>
              </a:xfrm>
              <a:blipFill>
                <a:blip r:embed="rId2"/>
                <a:stretch>
                  <a:fillRect l="-444" r="-1333" b="-7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47EA-51FD-42E7-871D-1551DB885447}"/>
              </a:ext>
            </a:extLst>
          </p:cNvPr>
          <p:cNvSpPr>
            <a:spLocks noGrp="1"/>
          </p:cNvSpPr>
          <p:nvPr>
            <p:ph type="title"/>
          </p:nvPr>
        </p:nvSpPr>
        <p:spPr/>
        <p:txBody>
          <a:bodyPr/>
          <a:lstStyle/>
          <a:p>
            <a:r>
              <a:rPr lang="en-US" dirty="0"/>
              <a:t>Certified Robustness Illustration</a:t>
            </a:r>
            <a:endParaRPr lang="en-SE" dirty="0"/>
          </a:p>
        </p:txBody>
      </p:sp>
      <p:sp>
        <p:nvSpPr>
          <p:cNvPr id="3" name="Content Placeholder 2">
            <a:extLst>
              <a:ext uri="{FF2B5EF4-FFF2-40B4-BE49-F238E27FC236}">
                <a16:creationId xmlns:a16="http://schemas.microsoft.com/office/drawing/2014/main" id="{5987FE06-7317-4C1C-A594-7DFDA12002C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D796509-FFBC-4821-9F04-3685E0269665}"/>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EA598FE7-051C-4230-BF4C-EEAB0493028C}"/>
              </a:ext>
            </a:extLst>
          </p:cNvPr>
          <p:cNvPicPr>
            <a:picLocks noChangeAspect="1"/>
          </p:cNvPicPr>
          <p:nvPr/>
        </p:nvPicPr>
        <p:blipFill>
          <a:blip r:embed="rId2"/>
          <a:stretch>
            <a:fillRect/>
          </a:stretch>
        </p:blipFill>
        <p:spPr>
          <a:xfrm>
            <a:off x="0" y="1484820"/>
            <a:ext cx="9144000" cy="4726560"/>
          </a:xfrm>
          <a:prstGeom prst="rect">
            <a:avLst/>
          </a:prstGeom>
        </p:spPr>
      </p:pic>
      <p:sp>
        <p:nvSpPr>
          <p:cNvPr id="7" name="TextBox 6">
            <a:extLst>
              <a:ext uri="{FF2B5EF4-FFF2-40B4-BE49-F238E27FC236}">
                <a16:creationId xmlns:a16="http://schemas.microsoft.com/office/drawing/2014/main" id="{8A7232A5-53A9-4A9E-8163-D4F2E330849F}"/>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912774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9D12-E300-43FF-BB73-3EC010A94235}"/>
              </a:ext>
            </a:extLst>
          </p:cNvPr>
          <p:cNvSpPr>
            <a:spLocks noGrp="1"/>
          </p:cNvSpPr>
          <p:nvPr>
            <p:ph type="title"/>
          </p:nvPr>
        </p:nvSpPr>
        <p:spPr/>
        <p:txBody>
          <a:bodyPr/>
          <a:lstStyle/>
          <a:p>
            <a:r>
              <a:rPr lang="en-US" dirty="0"/>
              <a:t>Certified Robustness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612DB-AA42-4FA1-A3CE-AC48F33606D3}"/>
                  </a:ext>
                </a:extLst>
              </p:cNvPr>
              <p:cNvSpPr>
                <a:spLocks noGrp="1"/>
              </p:cNvSpPr>
              <p:nvPr>
                <p:ph idx="1"/>
              </p:nvPr>
            </p:nvSpPr>
            <p:spPr>
              <a:xfrm>
                <a:off x="457200" y="1052736"/>
                <a:ext cx="8229600" cy="971480"/>
              </a:xfrm>
            </p:spPr>
            <p:txBody>
              <a:bodyPr/>
              <a:lstStyle/>
              <a:p>
                <a:r>
                  <a:rPr lang="en-US" sz="2400" dirty="0"/>
                  <a:t>We can use an iterative process (e.g. binary search) to find the maximum </a:t>
                </a:r>
                <a14:m>
                  <m:oMath xmlns:m="http://schemas.openxmlformats.org/officeDocument/2006/math">
                    <m:r>
                      <a:rPr lang="en-US" sz="2400" b="0" i="1" smtClean="0">
                        <a:latin typeface="Cambria Math" panose="02040503050406030204" pitchFamily="18" charset="0"/>
                      </a:rPr>
                      <m:t>𝜖</m:t>
                    </m:r>
                  </m:oMath>
                </a14:m>
                <a:r>
                  <a:rPr lang="en-US" sz="2400" dirty="0"/>
                  <a:t> for the robustness certificate </a:t>
                </a:r>
                <a:endParaRPr lang="en-SE" sz="2400" dirty="0"/>
              </a:p>
            </p:txBody>
          </p:sp>
        </mc:Choice>
        <mc:Fallback xmlns="">
          <p:sp>
            <p:nvSpPr>
              <p:cNvPr id="3" name="Content Placeholder 2">
                <a:extLst>
                  <a:ext uri="{FF2B5EF4-FFF2-40B4-BE49-F238E27FC236}">
                    <a16:creationId xmlns:a16="http://schemas.microsoft.com/office/drawing/2014/main" id="{150612DB-AA42-4FA1-A3CE-AC48F33606D3}"/>
                  </a:ext>
                </a:extLst>
              </p:cNvPr>
              <p:cNvSpPr>
                <a:spLocks noGrp="1" noRot="1" noChangeAspect="1" noMove="1" noResize="1" noEditPoints="1" noAdjustHandles="1" noChangeArrowheads="1" noChangeShapeType="1" noTextEdit="1"/>
              </p:cNvSpPr>
              <p:nvPr>
                <p:ph idx="1"/>
              </p:nvPr>
            </p:nvSpPr>
            <p:spPr>
              <a:xfrm>
                <a:off x="457200" y="1052736"/>
                <a:ext cx="8229600" cy="971480"/>
              </a:xfrm>
              <a:blipFill>
                <a:blip r:embed="rId2"/>
                <a:stretch>
                  <a:fillRect l="-963" t="-44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073D6A2-355E-4978-AB3A-E083327BCC5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FEFAC09-83AB-4363-BDF1-36F3281B21E5}"/>
              </a:ext>
            </a:extLst>
          </p:cNvPr>
          <p:cNvPicPr>
            <a:picLocks noChangeAspect="1"/>
          </p:cNvPicPr>
          <p:nvPr/>
        </p:nvPicPr>
        <p:blipFill>
          <a:blip r:embed="rId3"/>
          <a:stretch>
            <a:fillRect/>
          </a:stretch>
        </p:blipFill>
        <p:spPr>
          <a:xfrm>
            <a:off x="13155" y="2024216"/>
            <a:ext cx="9144000" cy="4505819"/>
          </a:xfrm>
          <a:prstGeom prst="rect">
            <a:avLst/>
          </a:prstGeom>
        </p:spPr>
      </p:pic>
      <p:sp>
        <p:nvSpPr>
          <p:cNvPr id="7" name="TextBox 6">
            <a:extLst>
              <a:ext uri="{FF2B5EF4-FFF2-40B4-BE49-F238E27FC236}">
                <a16:creationId xmlns:a16="http://schemas.microsoft.com/office/drawing/2014/main" id="{A1441DC0-AB91-4272-B453-5EBAD112BA77}"/>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21543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1475656" y="83490"/>
            <a:ext cx="7848872" cy="868362"/>
          </a:xfrm>
        </p:spPr>
        <p:txBody>
          <a:bodyPr/>
          <a:lstStyle/>
          <a:p>
            <a:r>
              <a:rPr lang="en-US" sz="2800" dirty="0"/>
              <a:t>Adversarial Training w. Outer Minimization</a:t>
            </a:r>
            <a:endParaRPr lang="en-SE" sz="28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a:bodyPr>
          <a:lstStyle/>
          <a:p>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2"/>
          <a:stretch>
            <a:fillRect/>
          </a:stretch>
        </p:blipFill>
        <p:spPr>
          <a:xfrm>
            <a:off x="801071" y="811646"/>
            <a:ext cx="7541858" cy="3118121"/>
          </a:xfrm>
          <a:prstGeom prst="rect">
            <a:avLst/>
          </a:prstGeom>
        </p:spPr>
      </p:pic>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3"/>
          <a:stretch>
            <a:fillRect/>
          </a:stretch>
        </p:blipFill>
        <p:spPr>
          <a:xfrm>
            <a:off x="686488" y="3982696"/>
            <a:ext cx="6322640" cy="2833995"/>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2031325"/>
          </a:xfrm>
          <a:prstGeom prst="rect">
            <a:avLst/>
          </a:prstGeom>
          <a:noFill/>
          <a:ln w="12700">
            <a:solidFill>
              <a:schemeClr val="tx1"/>
            </a:solidFill>
          </a:ln>
        </p:spPr>
        <p:txBody>
          <a:bodyPr wrap="square">
            <a:spAutoFit/>
          </a:bodyPr>
          <a:lstStyle/>
          <a:p>
            <a:r>
              <a:rPr lang="en-US" dirty="0"/>
              <a:t>Higher network capacity enables more complex decision boundary and more robust classification</a:t>
            </a:r>
            <a:endParaRPr lang="en-SE" dirty="0"/>
          </a:p>
        </p:txBody>
      </p:sp>
      <p:sp>
        <p:nvSpPr>
          <p:cNvPr id="5" name="TextBox 4">
            <a:extLst>
              <a:ext uri="{FF2B5EF4-FFF2-40B4-BE49-F238E27FC236}">
                <a16:creationId xmlns:a16="http://schemas.microsoft.com/office/drawing/2014/main" id="{8DE15D12-DD79-4FEC-9093-B16C2E68FC07}"/>
              </a:ext>
            </a:extLst>
          </p:cNvPr>
          <p:cNvSpPr txBox="1"/>
          <p:nvPr/>
        </p:nvSpPr>
        <p:spPr>
          <a:xfrm>
            <a:off x="7540332" y="3429000"/>
            <a:ext cx="1095172" cy="369332"/>
          </a:xfrm>
          <a:prstGeom prst="rect">
            <a:avLst/>
          </a:prstGeom>
          <a:noFill/>
        </p:spPr>
        <p:txBody>
          <a:bodyPr wrap="none" rtlCol="0">
            <a:spAutoFit/>
          </a:bodyPr>
          <a:lstStyle/>
          <a:p>
            <a:r>
              <a:rPr lang="en-US" dirty="0"/>
              <a:t>(omitted)</a:t>
            </a:r>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4"/>
          <a:stretch>
            <a:fillRect/>
          </a:stretch>
        </p:blipFill>
        <p:spPr>
          <a:xfrm>
            <a:off x="0" y="1090695"/>
            <a:ext cx="1171114" cy="1103363"/>
          </a:xfrm>
          <a:prstGeom prst="rect">
            <a:avLst/>
          </a:prstGeom>
        </p:spPr>
      </p:pic>
      <p:sp>
        <p:nvSpPr>
          <p:cNvPr id="10" name="Rectangle 9">
            <a:extLst>
              <a:ext uri="{FF2B5EF4-FFF2-40B4-BE49-F238E27FC236}">
                <a16:creationId xmlns:a16="http://schemas.microsoft.com/office/drawing/2014/main" id="{CD5ECD74-2C0F-4C76-8EFC-01A07BB5ABD3}"/>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1339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92500" lnSpcReduction="1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481" t="-2509" r="-23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292197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an “ultimate” version of data augmentation</a:t>
            </a:r>
          </a:p>
          <a:p>
            <a:pPr lvl="1"/>
            <a:r>
              <a:rPr lang="en-US" dirty="0"/>
              <a:t>by training on the ”most confusing” samples</a:t>
            </a:r>
          </a:p>
          <a:p>
            <a:pPr lvl="1"/>
            <a:r>
              <a:rPr lang="en-US" dirty="0"/>
              <a:t>Model-dependent (vs. model-independent in regular data augmentation)</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62500" lnSpcReduction="20000"/>
          </a:bodyPr>
          <a:lstStyle/>
          <a:p>
            <a:r>
              <a:rPr lang="en-US" dirty="0"/>
              <a:t>Theorem [Tsipras et al. 2018]: No “free lunch”: trade-off between accuracy and robustness</a:t>
            </a:r>
          </a:p>
          <a:p>
            <a:r>
              <a:rPr lang="en-US" dirty="0"/>
              <a:t>Standard training tries to use all features to maximize model accuracy, incl. non-robust features (e.g., outdoor scenery for class label “dog”), and the resulting model is vulnerable to adversarial examples that manipulate the non-robust features w. minor perturbations</a:t>
            </a:r>
          </a:p>
          <a:p>
            <a:r>
              <a:rPr lang="en-US" dirty="0"/>
              <a:t>Adversarial training tries to use only robust features (e.g., human-recognizable dog features like ears, tail, black nose…for class label “dog”) to increase model robustness at the cost of reduced accuracy, since larger and more noticeable  perturbations are needed to change the robust features</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1" name="Picture 10">
            <a:extLst>
              <a:ext uri="{FF2B5EF4-FFF2-40B4-BE49-F238E27FC236}">
                <a16:creationId xmlns:a16="http://schemas.microsoft.com/office/drawing/2014/main" id="{F60E7ED9-529E-4B00-896B-CFC515AEC12C}"/>
              </a:ext>
            </a:extLst>
          </p:cNvPr>
          <p:cNvPicPr>
            <a:picLocks noChangeAspect="1"/>
          </p:cNvPicPr>
          <p:nvPr/>
        </p:nvPicPr>
        <p:blipFill>
          <a:blip r:embed="rId2"/>
          <a:stretch>
            <a:fillRect/>
          </a:stretch>
        </p:blipFill>
        <p:spPr>
          <a:xfrm>
            <a:off x="92292" y="4572413"/>
            <a:ext cx="8992855" cy="1905266"/>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a:bodyPr>
          <a:lstStyle/>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3"/>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fontScale="77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p>
          <a:p>
            <a:pPr lvl="1"/>
            <a:r>
              <a:rPr lang="en-US" dirty="0" err="1"/>
              <a:t>CleverHans</a:t>
            </a:r>
            <a:r>
              <a:rPr lang="en-US" dirty="0"/>
              <a:t> </a:t>
            </a:r>
            <a:r>
              <a:rPr lang="en-US" dirty="0">
                <a:hlinkClick r:id="rId4"/>
              </a:rPr>
              <a:t>https://github.com/cleverhans-lab/cleverhans</a:t>
            </a:r>
            <a:endParaRPr lang="en-US" dirty="0"/>
          </a:p>
          <a:p>
            <a:pPr lvl="1"/>
            <a:r>
              <a:rPr lang="en-US" dirty="0" err="1"/>
              <a:t>Foolbox</a:t>
            </a:r>
            <a:r>
              <a:rPr lang="en-US" dirty="0"/>
              <a:t> </a:t>
            </a:r>
            <a:r>
              <a:rPr lang="en-US" dirty="0">
                <a:hlinkClick r:id="rId5"/>
              </a:rPr>
              <a:t>https://github.com/bethgelab/foolbox</a:t>
            </a:r>
            <a:r>
              <a:rPr lang="en-US" dirty="0"/>
              <a:t> </a:t>
            </a:r>
          </a:p>
          <a:p>
            <a:pPr marL="0" indent="0">
              <a:buNone/>
            </a:pP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5048</TotalTime>
  <Words>6144</Words>
  <Application>Microsoft Office PowerPoint</Application>
  <PresentationFormat>On-screen Show (4:3)</PresentationFormat>
  <Paragraphs>595</Paragraphs>
  <Slides>73</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CambriaMath</vt:lpstr>
      <vt:lpstr>HelveticaNeue-Light</vt:lpstr>
      <vt:lpstr>HelveticaNeue-LightItalic</vt:lpstr>
      <vt:lpstr>Arial</vt:lpstr>
      <vt:lpstr>Calibri</vt:lpstr>
      <vt:lpstr>Cambria Math</vt:lpstr>
      <vt:lpstr>Raleway</vt:lpstr>
      <vt:lpstr>Roboto</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Model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Certified Robustness Illustration</vt:lpstr>
      <vt:lpstr>Certified Robustness Illustration</vt:lpstr>
      <vt:lpstr>Approach #3</vt:lpstr>
      <vt:lpstr>Convex Relaxation</vt:lpstr>
      <vt:lpstr>Convex Relaxation as Conservative Approximation</vt:lpstr>
      <vt:lpstr>Interval-based Bounds</vt:lpstr>
      <vt:lpstr>Outline</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Outline</vt:lpstr>
      <vt:lpstr>Adv. Robust Generalization Needs More Data to Avoid Overfitting</vt:lpstr>
      <vt:lpstr>Does Being Robust Help “Standard” Generalization?</vt:lpstr>
      <vt:lpstr>Does Being Robust Help “Standard” Generalization?</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401</cp:revision>
  <dcterms:created xsi:type="dcterms:W3CDTF">2020-03-21T16:53:45Z</dcterms:created>
  <dcterms:modified xsi:type="dcterms:W3CDTF">2021-11-24T13:13:05Z</dcterms:modified>
</cp:coreProperties>
</file>